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14" r:id="rId4"/>
    <p:sldId id="257" r:id="rId6"/>
    <p:sldId id="258" r:id="rId7"/>
    <p:sldId id="259" r:id="rId8"/>
    <p:sldId id="260" r:id="rId9"/>
    <p:sldId id="297" r:id="rId10"/>
    <p:sldId id="261" r:id="rId11"/>
    <p:sldId id="262" r:id="rId12"/>
    <p:sldId id="298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9" r:id="rId41"/>
    <p:sldId id="290" r:id="rId42"/>
    <p:sldId id="291" r:id="rId43"/>
    <p:sldId id="292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293" r:id="rId58"/>
    <p:sldId id="313" r:id="rId59"/>
    <p:sldId id="294" r:id="rId60"/>
    <p:sldId id="295" r:id="rId6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9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4" Type="http://schemas.openxmlformats.org/officeDocument/2006/relationships/tableStyles" Target="tableStyles.xml"/><Relationship Id="rId63" Type="http://schemas.openxmlformats.org/officeDocument/2006/relationships/viewProps" Target="viewProps.xml"/><Relationship Id="rId62" Type="http://schemas.openxmlformats.org/officeDocument/2006/relationships/presProps" Target="presProps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c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4" Type="http://schemas.openxmlformats.org/officeDocument/2006/relationships/slide" Target="slide35.xml"/><Relationship Id="rId3" Type="http://schemas.openxmlformats.org/officeDocument/2006/relationships/slide" Target="slide19.xml"/><Relationship Id="rId2" Type="http://schemas.openxmlformats.org/officeDocument/2006/relationships/image" Target="../media/image11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e44070d5?pid=a1af07f68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000" dirty="0"/>
          </a:p>
        </p:txBody>
      </p:sp>
      <p:sp>
        <p:nvSpPr>
          <p:cNvPr id="3" name="QO_6_BD.1_1#14f2bb2f0?pid=ce44070d5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7_BD.2_1#2c9dd93a6?pid=14f2bb2f0&amp;color=0,0,0&amp;vtp=1&amp;bbb=1"/>
          <p:cNvSpPr/>
          <p:nvPr/>
        </p:nvSpPr>
        <p:spPr>
          <a:xfrm>
            <a:off x="612648" y="178231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氽着(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老鹳河(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蚱蜢(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3_1#2c9dd93a6.bracket?pid=14f2bb2f0&amp;color=0,0,0&amp;vpa=1&amp;vtp=1&amp;bbb=1"/>
          <p:cNvSpPr/>
          <p:nvPr/>
        </p:nvSpPr>
        <p:spPr>
          <a:xfrm>
            <a:off x="1829467" y="1789938"/>
            <a:ext cx="77470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tǔn</a:t>
            </a:r>
            <a:endParaRPr lang="en-US" altLang="zh-CN" sz="2800" dirty="0"/>
          </a:p>
        </p:txBody>
      </p:sp>
      <p:sp>
        <p:nvSpPr>
          <p:cNvPr id="7" name="QB_7_AN.5_1#2c9dd93a6.bracket?pid=14f2bb2f0&amp;color=0,0,0&amp;vpa=2&amp;vtp=1&amp;bbb=1"/>
          <p:cNvSpPr/>
          <p:nvPr/>
        </p:nvSpPr>
        <p:spPr>
          <a:xfrm>
            <a:off x="2146967" y="2437638"/>
            <a:ext cx="10302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ɡu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9" name="QB_7_AN.7_1#2c9dd93a6.bracket?pid=14f2bb2f0&amp;color=0,0,0&amp;vpa=3&amp;vtp=1&amp;bbb=1"/>
          <p:cNvSpPr/>
          <p:nvPr/>
        </p:nvSpPr>
        <p:spPr>
          <a:xfrm>
            <a:off x="1717548" y="3064383"/>
            <a:ext cx="890588" cy="54571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0" name="QB_7_AN.8_1#2c9dd93a6.bracket?pid=14f2bb2f0&amp;color=0,0,0&amp;vpa=4&amp;vtp=1&amp;bbb=1"/>
          <p:cNvSpPr/>
          <p:nvPr/>
        </p:nvSpPr>
        <p:spPr>
          <a:xfrm>
            <a:off x="2886742" y="3064383"/>
            <a:ext cx="110648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měnɡ</a:t>
            </a:r>
            <a:endParaRPr lang="en-US" altLang="zh-CN" sz="2800" dirty="0"/>
          </a:p>
        </p:txBody>
      </p:sp>
      <p:sp>
        <p:nvSpPr>
          <p:cNvPr id="11" name="QB_7_BD.2_1#2c9dd93a6?pid=14f2bb2f0&amp;color=0,0,0&amp;vtp=1&amp;bbb=1&amp;zzd= 1"/>
          <p:cNvSpPr/>
          <p:nvPr/>
        </p:nvSpPr>
        <p:spPr>
          <a:xfrm>
            <a:off x="1127030" y="2442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2_1#2c9dd93a6?pid=14f2bb2f0&amp;color=0,0,0&amp;vtp=1&amp;bbb=1&amp;zzd= 2"/>
          <p:cNvSpPr/>
          <p:nvPr/>
        </p:nvSpPr>
        <p:spPr>
          <a:xfrm>
            <a:off x="1482630" y="30904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2_1#2c9dd93a6?pid=14f2bb2f0&amp;color=0,0,0&amp;vtp=1&amp;bbb=1&amp;zzd= 3"/>
          <p:cNvSpPr/>
          <p:nvPr/>
        </p:nvSpPr>
        <p:spPr>
          <a:xfrm>
            <a:off x="1127030" y="36567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2_1#2c9dd93a6?pid=14f2bb2f0&amp;color=0,0,0&amp;vtp=1&amp;bbb=1&amp;zzd= 3"/>
          <p:cNvSpPr/>
          <p:nvPr/>
        </p:nvSpPr>
        <p:spPr>
          <a:xfrm>
            <a:off x="1482630" y="36567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0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9_1#1fbf37335?pid=14f2bb2f0&amp;color=0,0,0&amp;mp=1&amp;vtp=1&amp;bt=1&amp;bbb=1"/>
          <p:cNvSpPr/>
          <p:nvPr/>
        </p:nvSpPr>
        <p:spPr>
          <a:xfrm>
            <a:off x="612648" y="466344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泅水(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踹水(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棕榈(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俨然(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悖时(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7_AN.10_1#1fbf37335.bracket?pid=14f2bb2f0&amp;color=0,0,0&amp;mp=1&amp;vpa=5&amp;vtp=1&amp;bbb=1"/>
          <p:cNvSpPr/>
          <p:nvPr/>
        </p:nvSpPr>
        <p:spPr>
          <a:xfrm>
            <a:off x="1829467" y="473964"/>
            <a:ext cx="754063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qiú</a:t>
            </a:r>
            <a:endParaRPr lang="en-US" altLang="zh-CN" sz="2800" dirty="0"/>
          </a:p>
        </p:txBody>
      </p:sp>
      <p:sp>
        <p:nvSpPr>
          <p:cNvPr id="5" name="QB_7_AN.12_1#1fbf37335.bracket?pid=14f2bb2f0&amp;color=0,0,0&amp;vpa=6&amp;vtp=1&amp;bbb=1"/>
          <p:cNvSpPr/>
          <p:nvPr/>
        </p:nvSpPr>
        <p:spPr>
          <a:xfrm>
            <a:off x="1753267" y="1121664"/>
            <a:ext cx="10906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i</a:t>
            </a:r>
            <a:endParaRPr lang="en-US" altLang="zh-CN" sz="2800" dirty="0"/>
          </a:p>
        </p:txBody>
      </p:sp>
      <p:sp>
        <p:nvSpPr>
          <p:cNvPr id="7" name="QB_7_AN.14_1#1fbf37335.bracket?pid=14f2bb2f0&amp;color=0,0,0&amp;vpa=7&amp;vtp=1&amp;bbb=1"/>
          <p:cNvSpPr/>
          <p:nvPr/>
        </p:nvSpPr>
        <p:spPr>
          <a:xfrm>
            <a:off x="1753267" y="1769364"/>
            <a:ext cx="555625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lǘ</a:t>
            </a:r>
            <a:endParaRPr lang="en-US" altLang="zh-CN" sz="2800" dirty="0"/>
          </a:p>
        </p:txBody>
      </p:sp>
      <p:sp>
        <p:nvSpPr>
          <p:cNvPr id="9" name="QB_7_AN.16_1#1fbf37335.bracket?pid=14f2bb2f0&amp;color=0,0,0&amp;vpa=8&amp;vtp=1&amp;bbb=1"/>
          <p:cNvSpPr/>
          <p:nvPr/>
        </p:nvSpPr>
        <p:spPr>
          <a:xfrm>
            <a:off x="1804067" y="2417064"/>
            <a:ext cx="8143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1" name="QB_7_AN.18_1#1fbf37335.bracket?pid=14f2bb2f0&amp;color=0,0,0&amp;vpa=9&amp;vtp=1&amp;bbb=1"/>
          <p:cNvSpPr/>
          <p:nvPr/>
        </p:nvSpPr>
        <p:spPr>
          <a:xfrm>
            <a:off x="1765967" y="3043809"/>
            <a:ext cx="71278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bèi</a:t>
            </a:r>
            <a:endParaRPr lang="en-US" altLang="zh-CN" sz="2800" dirty="0"/>
          </a:p>
        </p:txBody>
      </p:sp>
      <p:sp>
        <p:nvSpPr>
          <p:cNvPr id="12" name="QB_7_BD.9_1#1fbf37335?pid=14f2bb2f0&amp;color=0,0,0&amp;mp=1&amp;vtp=1&amp;bt=1&amp;bbb=1&amp;zzd= 1"/>
          <p:cNvSpPr/>
          <p:nvPr/>
        </p:nvSpPr>
        <p:spPr>
          <a:xfrm>
            <a:off x="1127030" y="11267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9_1#1fbf37335?pid=14f2bb2f0&amp;color=0,0,0&amp;mp=1&amp;vtp=1&amp;bt=1&amp;bbb=1&amp;zzd= 2"/>
          <p:cNvSpPr/>
          <p:nvPr/>
        </p:nvSpPr>
        <p:spPr>
          <a:xfrm>
            <a:off x="11270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9_1#1fbf37335?pid=14f2bb2f0&amp;color=0,0,0&amp;mp=1&amp;vtp=1&amp;bt=1&amp;bbb=1&amp;zzd= 3"/>
          <p:cNvSpPr/>
          <p:nvPr/>
        </p:nvSpPr>
        <p:spPr>
          <a:xfrm>
            <a:off x="1482630" y="24221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9_1#1fbf37335?pid=14f2bb2f0&amp;color=0,0,0&amp;mp=1&amp;vtp=1&amp;bt=1&amp;bbb=1&amp;zzd= 4"/>
          <p:cNvSpPr/>
          <p:nvPr/>
        </p:nvSpPr>
        <p:spPr>
          <a:xfrm>
            <a:off x="1127030" y="30698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9_1#1fbf37335?pid=14f2bb2f0&amp;color=0,0,0&amp;mp=1&amp;vtp=1&amp;bt=1&amp;bbb=1&amp;zzd= 5"/>
          <p:cNvSpPr/>
          <p:nvPr/>
        </p:nvSpPr>
        <p:spPr>
          <a:xfrm>
            <a:off x="1127030" y="36362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9_1#0e64398a0?pid=ce44070d5&amp;color=0,0,0&amp;vtp=1&amp;bt=1&amp;bbb=1"/>
          <p:cNvSpPr/>
          <p:nvPr/>
        </p:nvSpPr>
        <p:spPr>
          <a:xfrm>
            <a:off x="612648" y="468000"/>
            <a:ext cx="10963656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7_BD.20_1#ec85a7b92?bid=1&amp;pid=0e64398a0&amp;color=0,0,0&amp;vtp=1"/>
          <p:cNvSpPr/>
          <p:nvPr/>
        </p:nvSpPr>
        <p:spPr>
          <a:xfrm>
            <a:off x="1430212" y="1103507"/>
            <a:ext cx="2132013" cy="18141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接r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)臂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瓜r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7_AN.21_1#ec85a7b92.bracket?pid=0e64398a0&amp;color=0,0,0&amp;vpa=10&amp;vtp=1"/>
          <p:cNvSpPr/>
          <p:nvPr/>
        </p:nvSpPr>
        <p:spPr>
          <a:xfrm>
            <a:off x="2575594" y="1111254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壤</a:t>
            </a:r>
            <a:endParaRPr lang="en-US" altLang="zh-CN" sz="2800" dirty="0"/>
          </a:p>
        </p:txBody>
      </p:sp>
      <p:sp>
        <p:nvSpPr>
          <p:cNvPr id="5" name="QB_7_AN.22_1#ec85a7b92.bracket?pid=0e64398a0&amp;color=0,0,0&amp;vpa=11&amp;vtp=1"/>
          <p:cNvSpPr/>
          <p:nvPr/>
        </p:nvSpPr>
        <p:spPr>
          <a:xfrm>
            <a:off x="2219994" y="1746254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攘</a:t>
            </a:r>
            <a:endParaRPr lang="en-US" altLang="zh-CN" sz="2800" dirty="0"/>
          </a:p>
        </p:txBody>
      </p:sp>
      <p:sp>
        <p:nvSpPr>
          <p:cNvPr id="6" name="QB_7_AN.23_1#ec85a7b92.bracket?pid=0e64398a0&amp;color=0,0,0&amp;vpa=12&amp;vtp=1"/>
          <p:cNvSpPr/>
          <p:nvPr/>
        </p:nvSpPr>
        <p:spPr>
          <a:xfrm>
            <a:off x="2575594" y="2360236"/>
            <a:ext cx="615950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瓤</a:t>
            </a:r>
            <a:endParaRPr lang="en-US" altLang="zh-CN" sz="2800" dirty="0"/>
          </a:p>
        </p:txBody>
      </p:sp>
      <p:sp>
        <p:nvSpPr>
          <p:cNvPr id="7" name="QB_7_BD.24_1#32c64bbad?bid=2&amp;pid=0e64398a0&amp;color=0,0,0&amp;vtp=1"/>
          <p:cNvSpPr/>
          <p:nvPr/>
        </p:nvSpPr>
        <p:spPr>
          <a:xfrm>
            <a:off x="1430212" y="2995490"/>
            <a:ext cx="2111375" cy="18141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)量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)记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)脚</a:t>
            </a:r>
            <a:endParaRPr lang="en-US" altLang="zh-CN" sz="2800" dirty="0"/>
          </a:p>
        </p:txBody>
      </p:sp>
      <p:sp>
        <p:nvSpPr>
          <p:cNvPr id="8" name="QB_7_AN.25_1#32c64bbad.bracket?pid=0e64398a0&amp;color=0,0,0&amp;vpa=13&amp;vtp=1"/>
          <p:cNvSpPr/>
          <p:nvPr/>
        </p:nvSpPr>
        <p:spPr>
          <a:xfrm>
            <a:off x="2199355" y="3003237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掂</a:t>
            </a:r>
            <a:endParaRPr lang="en-US" altLang="zh-CN" sz="2800" dirty="0"/>
          </a:p>
        </p:txBody>
      </p:sp>
      <p:sp>
        <p:nvSpPr>
          <p:cNvPr id="9" name="QB_7_AN.26_1#32c64bbad.bracket?pid=0e64398a0&amp;color=0,0,0&amp;vpa=14&amp;vtp=1"/>
          <p:cNvSpPr/>
          <p:nvPr/>
        </p:nvSpPr>
        <p:spPr>
          <a:xfrm>
            <a:off x="2199355" y="3638237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惦</a:t>
            </a:r>
            <a:endParaRPr lang="en-US" altLang="zh-CN" sz="2800" dirty="0"/>
          </a:p>
        </p:txBody>
      </p:sp>
      <p:sp>
        <p:nvSpPr>
          <p:cNvPr id="10" name="QB_7_AN.27_1#32c64bbad.bracket?pid=0e64398a0&amp;color=0,0,0&amp;vpa=15&amp;vtp=1"/>
          <p:cNvSpPr/>
          <p:nvPr/>
        </p:nvSpPr>
        <p:spPr>
          <a:xfrm>
            <a:off x="2199355" y="4252219"/>
            <a:ext cx="615950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踮</a:t>
            </a:r>
            <a:endParaRPr lang="en-US" altLang="zh-CN" sz="2800" dirty="0"/>
          </a:p>
        </p:txBody>
      </p:sp>
      <p:sp>
        <p:nvSpPr>
          <p:cNvPr id="11" name="QB_7_BD.20_1#ec85a7b92?bid=1&amp;pid=0e64398a0&amp;color=0,0,0&amp;vtp=1"/>
          <p:cNvSpPr/>
          <p:nvPr/>
        </p:nvSpPr>
        <p:spPr>
          <a:xfrm>
            <a:off x="612649" y="1759335"/>
            <a:ext cx="525463" cy="6350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47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1357507"/>
            <a:ext cx="165100" cy="143090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24_1#32c64bbad?bid=2&amp;pid=0e64398a0&amp;color=0,0,0&amp;vtp=1"/>
          <p:cNvSpPr/>
          <p:nvPr/>
        </p:nvSpPr>
        <p:spPr>
          <a:xfrm>
            <a:off x="612649" y="3651318"/>
            <a:ext cx="525463" cy="6350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47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112712" y="3249490"/>
            <a:ext cx="165100" cy="143090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8_1#6f8b08b8f?pid=ce44070d5&amp;color=0,0,0&amp;vtp=1&amp;bt=1&amp;bbb=1"/>
          <p:cNvSpPr/>
          <p:nvPr/>
        </p:nvSpPr>
        <p:spPr>
          <a:xfrm>
            <a:off x="612648" y="468000"/>
            <a:ext cx="10963656" cy="4630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7_BD.29_1#c065e3a24?pid=6f8b08b8f&amp;color=0,0,0&amp;vtp=1&amp;bbb=1"/>
          <p:cNvSpPr/>
          <p:nvPr/>
        </p:nvSpPr>
        <p:spPr>
          <a:xfrm>
            <a:off x="612648" y="996320"/>
            <a:ext cx="10963656" cy="45586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年轻·年青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</a:t>
            </a:r>
            <a:endParaRPr lang="en-US" altLang="zh-CN" sz="2800" dirty="0"/>
          </a:p>
        </p:txBody>
      </p:sp>
      <p:pic>
        <p:nvPicPr>
          <p:cNvPr id="4" name="QB_7_BD.29_1#c065e3a24?pid=6f8b08b8f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655481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7_BD.29_2#c065e3a24?pid=6f8b08b8f&amp;color=0,0,0&amp;vtp=1&amp;bbb=1&amp;hb=1"/>
          <p:cNvSpPr/>
          <p:nvPr/>
        </p:nvSpPr>
        <p:spPr>
          <a:xfrm>
            <a:off x="612648" y="1497588"/>
            <a:ext cx="10963656" cy="29914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二者都表示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年纪不大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多指十几岁到二十几岁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不一定指处在青少年时期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也可以说五六十岁的人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你还年轻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还可以再干几年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”；②“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可以用来比较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你比我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”；③“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前面可以用表示程度等的副词来修饰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很年轻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侧重指年龄处在青少年时期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还可表示充满活力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精神振奋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前程远大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#1.1.1</a:t>
            </a:r>
            <a:endParaRPr lang="en-US" altLang="zh-CN" sz="100" dirty="0"/>
          </a:p>
        </p:txBody>
      </p:sp>
      <p:pic>
        <p:nvPicPr>
          <p:cNvPr id="6" name="QB_7_BD.29_2#c065e3a24?pid=6f8b08b8f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699417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7_BD.29_3#c065e3a24?pid=6f8b08b8f&amp;color=0,0,0&amp;vtp=1&amp;bbb=1&amp;hb=1"/>
          <p:cNvSpPr/>
          <p:nvPr/>
        </p:nvSpPr>
        <p:spPr>
          <a:xfrm>
            <a:off x="612648" y="4541524"/>
            <a:ext cx="10963656" cy="14674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在创新孵化基地内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，入驻的创业团队整体呈现出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化的态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。在众多团队中，一支由“00后”组建的创业团队格外亮眼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处于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的黄金时期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，朝气蓬勃。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</a:t>
            </a:r>
            <a:endParaRPr lang="en-US" altLang="zh-CN" sz="100" dirty="0"/>
          </a:p>
        </p:txBody>
      </p:sp>
      <p:sp>
        <p:nvSpPr>
          <p:cNvPr id="8" name="QB_7_AN.30_1#c065e3a24.blank?pid=6f8b08b8f&amp;color=0,0,0&amp;vpa=16&amp;vtp=1&amp;bbb=1"/>
          <p:cNvSpPr/>
          <p:nvPr/>
        </p:nvSpPr>
        <p:spPr>
          <a:xfrm>
            <a:off x="9209755" y="4503614"/>
            <a:ext cx="973138" cy="4679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</a:t>
            </a:r>
            <a:endParaRPr lang="en-US" altLang="zh-CN" sz="2800" dirty="0"/>
          </a:p>
        </p:txBody>
      </p:sp>
      <p:sp>
        <p:nvSpPr>
          <p:cNvPr id="9" name="QB_7_AN.31_1#c065e3a24.blank?pid=6f8b08b8f&amp;color=0,0,0&amp;vpa=17&amp;vtp=1&amp;bbb=1"/>
          <p:cNvSpPr/>
          <p:nvPr/>
        </p:nvSpPr>
        <p:spPr>
          <a:xfrm>
            <a:off x="1334166" y="5510026"/>
            <a:ext cx="973138" cy="4584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年青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32_1#f367d62d3?pid=6f8b08b8f&amp;color=0,0,0&amp;vtp=1&amp;bt=1&amp;bbb=1"/>
          <p:cNvSpPr/>
          <p:nvPr/>
        </p:nvSpPr>
        <p:spPr>
          <a:xfrm>
            <a:off x="612648" y="468000"/>
            <a:ext cx="10963656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闭口不谈·闭口无言</a:t>
            </a:r>
            <a:endParaRPr lang="en-US" altLang="zh-CN" sz="2800" dirty="0"/>
          </a:p>
        </p:txBody>
      </p:sp>
      <p:pic>
        <p:nvPicPr>
          <p:cNvPr id="3" name="QB_7_BD.32_1#f367d62d3?pid=6f8b08b8f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321121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7_BD.32_2#f367d62d3?pid=6f8b08b8f&amp;color=0,0,0&amp;vtp=1&amp;bbb=1&amp;hb=1"/>
          <p:cNvSpPr/>
          <p:nvPr/>
        </p:nvSpPr>
        <p:spPr>
          <a:xfrm>
            <a:off x="612648" y="1103507"/>
            <a:ext cx="10963656" cy="308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不说话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闭口不谈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有意回避或拒绝谈某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一类事情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强调主观选择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主动保持沉默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不把某些内容说出来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口无言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多用以形容理亏词穷的样子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被动地陷入无话可说的状态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闭口不谈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通常接不谈的对象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闭口无言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一般作为谓语或定语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于描述人在某种情境下的状态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一般不直接接宾语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7_BD.32_2#f367d62d3?pid=6f8b08b8f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462657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7_BD.32_3#f367d62d3?pid=6f8b08b8f&amp;color=0,0,0&amp;vtp=1&amp;bbb=1&amp;hb=1"/>
          <p:cNvSpPr/>
          <p:nvPr/>
        </p:nvSpPr>
        <p:spPr>
          <a:xfrm>
            <a:off x="612648" y="4245043"/>
            <a:ext cx="10963656" cy="181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项目经理问责关键环节的严重失误，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目光紧盯着负责人小李。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此前私下侃侃而谈的小李，此刻被质问得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，额上汗珠直冒。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被追问到失误原因，小李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妄图以沉默掩饰失职。</a:t>
            </a:r>
            <a:endParaRPr lang="en-US" altLang="zh-CN" sz="100" dirty="0"/>
          </a:p>
        </p:txBody>
      </p:sp>
      <p:sp>
        <p:nvSpPr>
          <p:cNvPr id="7" name="QB_7_AN.33_1#f367d62d3.blank?pid=6f8b08b8f&amp;color=0,0,0&amp;vpa=18&amp;vtp=1&amp;bbb=1"/>
          <p:cNvSpPr/>
          <p:nvPr/>
        </p:nvSpPr>
        <p:spPr>
          <a:xfrm>
            <a:off x="7023767" y="4849690"/>
            <a:ext cx="1687513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闭口无言</a:t>
            </a:r>
            <a:endParaRPr lang="en-US" altLang="zh-CN" sz="2800" dirty="0"/>
          </a:p>
        </p:txBody>
      </p:sp>
      <p:sp>
        <p:nvSpPr>
          <p:cNvPr id="8" name="QB_7_AN.34_1#f367d62d3.blank?pid=6f8b08b8f&amp;color=0,0,0&amp;vpa=19&amp;vtp=1&amp;bbb=1"/>
          <p:cNvSpPr/>
          <p:nvPr/>
        </p:nvSpPr>
        <p:spPr>
          <a:xfrm>
            <a:off x="4534566" y="5463672"/>
            <a:ext cx="1687513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闭口不谈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5_1#0335d8587?pid=ce44070d5&amp;color=0,0,0&amp;vtp=1&amp;bt=1&amp;bb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</p:txBody>
      </p:sp>
      <p:sp>
        <p:nvSpPr>
          <p:cNvPr id="3" name="QB_7_BD.36_1#6e112741c?pid=0335d8587&amp;color=0,0,0&amp;vtp=1&amp;bbb=1"/>
          <p:cNvSpPr/>
          <p:nvPr/>
        </p:nvSpPr>
        <p:spPr>
          <a:xfrm>
            <a:off x="612648" y="1757875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：和百姓一起共享快乐。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：原指作战时敲锣击鼓指挥进退；后多形容喜庆、欢乐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的景象，也表示声音巨大，场面热闹。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：平平淡淡，没有一点出奇的地方。</a:t>
            </a:r>
            <a:endParaRPr lang="en-US" altLang="zh-CN" sz="2800" dirty="0"/>
          </a:p>
        </p:txBody>
      </p:sp>
      <p:sp>
        <p:nvSpPr>
          <p:cNvPr id="4" name="QB_7_AN.37_1#6e112741c.blank?pid=0335d8587&amp;color=0,0,0&amp;vpa=20&amp;vtp=1&amp;bbb=1"/>
          <p:cNvSpPr/>
          <p:nvPr/>
        </p:nvSpPr>
        <p:spPr>
          <a:xfrm>
            <a:off x="978566" y="1727395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与民同乐</a:t>
            </a:r>
            <a:endParaRPr lang="en-US" altLang="zh-CN" sz="2800" dirty="0"/>
          </a:p>
        </p:txBody>
      </p:sp>
      <p:sp>
        <p:nvSpPr>
          <p:cNvPr id="6" name="QB_7_AN.39_1#6e112741c.blank?pid=0335d8587&amp;color=0,0,0&amp;vpa=21&amp;vtp=1&amp;bbb=1"/>
          <p:cNvSpPr/>
          <p:nvPr/>
        </p:nvSpPr>
        <p:spPr>
          <a:xfrm>
            <a:off x="978566" y="2375095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锣鼓喧阗</a:t>
            </a:r>
            <a:endParaRPr lang="en-US" altLang="zh-CN" sz="2800" dirty="0"/>
          </a:p>
        </p:txBody>
      </p:sp>
      <p:sp>
        <p:nvSpPr>
          <p:cNvPr id="8" name="QB_7_AN.41_1#6e112741c.blank?pid=0335d8587&amp;color=0,0,0&amp;vpa=22&amp;vtp=1&amp;bbb=1"/>
          <p:cNvSpPr/>
          <p:nvPr/>
        </p:nvSpPr>
        <p:spPr>
          <a:xfrm>
            <a:off x="978566" y="3649540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平淡无奇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2_1#539ce5e40?pid=ce44070d5&amp;color=0,0,0&amp;vtp=1&amp;bt=1&amp;bbb=1&amp;hb=1"/>
          <p:cNvSpPr/>
          <p:nvPr/>
        </p:nvSpPr>
        <p:spPr>
          <a:xfrm>
            <a:off x="612648" y="468000"/>
            <a:ext cx="10963656" cy="562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巧用修辞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文段中画线的句子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，巧用修辞手法，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将二人的情感波澜写得韵味悠长。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请另选一种修辞手法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，改写文段中画线的句子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，要求感情基调和语言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风格不变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吹唢呐的一上岸后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又把唢呐呜呜喇喇吹起来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一行人便翻山走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祖父同翠翠留在船上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感情仿佛皆追着那唢呐声音走去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走了很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远的路方回到自己身边来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endParaRPr lang="en-US" altLang="zh-CN" sz="2800" dirty="0"/>
          </a:p>
        </p:txBody>
      </p:sp>
      <p:sp>
        <p:nvSpPr>
          <p:cNvPr id="3" name="QB_6_AN.43_1#539ce5e40.blank?pid=ce44070d5&amp;color=0,0,0&amp;vpa=23&amp;vtp=1&amp;bbb=1&amp;hb=1"/>
          <p:cNvSpPr/>
          <p:nvPr/>
        </p:nvSpPr>
        <p:spPr>
          <a:xfrm>
            <a:off x="612648" y="4882647"/>
            <a:ext cx="10963656" cy="11791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示例）祖父同翠翠留在船上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，感情如同被唢呐声牵着的风筝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，悠悠荡荡飘了许久，才缓缓收拢回线轮。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9eb50fb0?pid=a1af07f68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000" dirty="0"/>
          </a:p>
        </p:txBody>
      </p:sp>
      <p:sp>
        <p:nvSpPr>
          <p:cNvPr id="3" name="QB_6_BD.44_1#0075d1bad?pid=b9eb50fb0&amp;color=0,0,0&amp;vtp=1&amp;bbb=1"/>
          <p:cNvSpPr/>
          <p:nvPr/>
        </p:nvSpPr>
        <p:spPr>
          <a:xfrm>
            <a:off x="612648" y="1149477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44_2#0075d1bad?pid=b9eb50fb0&amp;color=0,0,0&amp;tib=255,255,255&amp;vip=24#2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54681" y="1850390"/>
            <a:ext cx="5428739" cy="42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45_1#0075d1bad.blank?pid=b9eb50fb0&amp;color=0,0,0&amp;vpa=24&amp;vtp=1"/>
          <p:cNvSpPr/>
          <p:nvPr/>
        </p:nvSpPr>
        <p:spPr>
          <a:xfrm>
            <a:off x="7460525" y="2027689"/>
            <a:ext cx="1226275" cy="30394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民风民俗</a:t>
            </a:r>
            <a:endParaRPr lang="en-US" altLang="zh-CN" sz="2100" dirty="0"/>
          </a:p>
        </p:txBody>
      </p:sp>
      <p:sp>
        <p:nvSpPr>
          <p:cNvPr id="6" name="QB_6_AN.46_1#0075d1bad.blank?pid=b9eb50fb0&amp;color=0,0,0&amp;vpa=25&amp;vtp=1"/>
          <p:cNvSpPr/>
          <p:nvPr/>
        </p:nvSpPr>
        <p:spPr>
          <a:xfrm>
            <a:off x="4437990" y="4577424"/>
            <a:ext cx="560729" cy="30394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补叙</a:t>
            </a:r>
            <a:endParaRPr lang="en-US" altLang="zh-CN" sz="2100" dirty="0"/>
          </a:p>
        </p:txBody>
      </p:sp>
      <p:sp>
        <p:nvSpPr>
          <p:cNvPr id="7" name="QB_6_AN.47_1#0075d1bad.blank?pid=b9eb50fb0&amp;color=0,0,0&amp;vpa=26&amp;vtp=1"/>
          <p:cNvSpPr/>
          <p:nvPr/>
        </p:nvSpPr>
        <p:spPr>
          <a:xfrm>
            <a:off x="7257897" y="5615892"/>
            <a:ext cx="1097568" cy="2870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花轿情思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8_1#7d17e4be7?pid=b9eb50fb0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本文以湘西茶峒镇为背景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借端午节①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等民俗，描绘翠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翠与傩送的纯真爱情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，刻画出翠翠天真淳朴、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爷爷慈爱善良的形象，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展现湘西自然风光与未被现代文明浸染的②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之美，表达对田园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牧歌生活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传统美德的③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，以及对这种美好可能在时代变迁中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消逝的忧虑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49_1#7d17e4be7.blank?pid=b9eb50fb0&amp;color=0,0,0&amp;vpa=27&amp;vtp=1&amp;bbb=1"/>
          <p:cNvSpPr/>
          <p:nvPr/>
        </p:nvSpPr>
        <p:spPr>
          <a:xfrm>
            <a:off x="7379367" y="1085220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赛龙舟</a:t>
            </a:r>
            <a:endParaRPr lang="en-US" altLang="zh-CN" sz="2800" dirty="0"/>
          </a:p>
        </p:txBody>
      </p:sp>
      <p:sp>
        <p:nvSpPr>
          <p:cNvPr id="4" name="QB_6_AN.50_1#7d17e4be7.blank?pid=b9eb50fb0&amp;color=0,0,0&amp;vpa=28&amp;vtp=1&amp;bbb=1"/>
          <p:cNvSpPr/>
          <p:nvPr/>
        </p:nvSpPr>
        <p:spPr>
          <a:xfrm>
            <a:off x="7379367" y="23806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人性</a:t>
            </a:r>
            <a:endParaRPr lang="en-US" altLang="zh-CN" sz="2800" dirty="0"/>
          </a:p>
        </p:txBody>
      </p:sp>
      <p:sp>
        <p:nvSpPr>
          <p:cNvPr id="5" name="QB_6_AN.51_1#7d17e4be7.blank?pid=b9eb50fb0&amp;color=0,0,0&amp;vpa=29&amp;vtp=1&amp;bbb=1"/>
          <p:cNvSpPr/>
          <p:nvPr/>
        </p:nvSpPr>
        <p:spPr>
          <a:xfrm>
            <a:off x="4534566" y="30283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赞美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9f71554d.fixed?pid=4923dd9ad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d9f71554d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923dd9ad.fixed?pid=e5ca6e831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中国现当代作家作品研习——时代镜像</a:t>
            </a:r>
            <a:endParaRPr lang="en-US" altLang="zh-CN" sz="4000" dirty="0"/>
          </a:p>
        </p:txBody>
      </p:sp>
      <p:sp>
        <p:nvSpPr>
          <p:cNvPr id="3" name="C_3#4923dd9ad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4923dd9ad.fixed?pid=e5ca6e831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第5课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阿Q正传（节选）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边城（节选）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4923dd9ad.fixed?pid=e5ca6e831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3_BD#4923dd9ad.fixed?pid=e5ca6e831&amp;color=0,173,163&amp;vtp=1&amp;bbb=1"/>
              <p:cNvSpPr/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课时2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边城（节选）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5" name="C_3_BD#4923dd9ad.fixed?pid=e5ca6e831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blipFill rotWithShape="1">
                <a:blip r:embed="rId2"/>
                <a:stretch>
                  <a:fillRect l="-2" t="-1757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c9ba0396?pid=d9f71554d&amp;color=0,0,0&amp;vtp=1&amp;bt=1&amp;bbb=1&amp;hb=1"/>
          <p:cNvSpPr/>
          <p:nvPr/>
        </p:nvSpPr>
        <p:spPr>
          <a:xfrm>
            <a:off x="612648" y="468000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李健吾先生在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《咀华集·边城》中评价《边城》“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是这样一部idyllic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杰作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”“细致，然而绝不琐碎；真实，然而绝不教训；丰韵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，然而绝不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弄姿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；美丽，然而绝不做作”。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作为文学经典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，《边城》有太多可以探究的角度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——散文化的笔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、诗意氛围的营造、民俗风情的展现、凄美的故事、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温暖的人物、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隐含在字里行间的作家对社会的思考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。让我们一同走进《边城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进沈从文先生的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“桃花源”。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549a7e5c?pid=d9f71554d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赏青山绿水风景美</a:t>
            </a:r>
            <a:endParaRPr lang="en-US" altLang="zh-CN" sz="3000" dirty="0"/>
          </a:p>
        </p:txBody>
      </p:sp>
      <p:sp>
        <p:nvSpPr>
          <p:cNvPr id="3" name="QB_6_BD.70_1#ccb768807?pid=0549a7e5c&amp;color=0,0,0&amp;vtp=1&amp;bbb=1&amp;hb=1&amp;hltap=1"/>
          <p:cNvSpPr/>
          <p:nvPr/>
        </p:nvSpPr>
        <p:spPr>
          <a:xfrm>
            <a:off x="612648" y="1125728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以下文段的环境描写是如何烘托人物情感的？（6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龙船水刚刚涨过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河中水皆泛着豆绿色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天气又那么明朗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鼓声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蓬蓬响着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翠翠抿着嘴一句话不说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心中充满了不可言说的快乐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71_1#ccb768807?pid=0549a7e5c&amp;color=0,0,0&amp;vtp=1&amp;bbb=1&amp;hb=1&amp;hla=1"/>
          <p:cNvSpPr/>
          <p:nvPr/>
        </p:nvSpPr>
        <p:spPr>
          <a:xfrm>
            <a:off x="612648" y="3045968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色彩描写营造愉悦氛围：“豆绿色”河水与“明朗”天气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，用清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新明亮的自然景物映衬翠翠的愉悦心情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声音描写强化情感表达：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蓬蓬”鼓声的热闹氛围，反衬出翠翠静默中内心的快乐。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③情景交融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展现心理活动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：通过景物描写外化人物情感，“抿着嘴一句话不说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不可言说的快乐”形成含蓄的抒情效果。（每点2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2405c3e0?pid=0549a7e5c&amp;color=0,0,0&amp;vtp=1&amp;bt=1&amp;bbb=1&amp;hb=1"/>
          <p:cNvSpPr/>
          <p:nvPr/>
        </p:nvSpPr>
        <p:spPr>
          <a:xfrm>
            <a:off x="612648" y="468000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小说中环境描写的作用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小说中的环境描写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涵盖人物所处的具体社会环境与自然环境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两种环境描写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作用各有不同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社会环境描写的作用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暗示社会背景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揭示社会本质特征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描写特定社会环境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让读者了解故事发生的时代状况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2405c3e0?pid=0549a7e5c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自然环境描写的作用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环境角度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交代故事发生的时间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帮助读者建立场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暗示社会环境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以自然状况侧面反映社会情况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渲染气氛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奠定情感基调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营造紧张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欢快等氛围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2405c3e0?pid=0549a7e5c&amp;color=0,0,0&amp;vtp=1&amp;bt=1&amp;bbb=1&amp;hb=1"/>
          <p:cNvSpPr/>
          <p:nvPr/>
        </p:nvSpPr>
        <p:spPr>
          <a:xfrm>
            <a:off x="612648" y="46800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人物角度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烘托人物心情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表现人物身份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暗示人物命运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情节角度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暗示或推动情节发展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为后续情节进行铺垫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或制造悬念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作为情节发展线索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串联起整个故事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引出下文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呼应相关内容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使小说结构完整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环境描写在文中位置不同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作用也有差异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注其所处位置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24a1bbd1?pid=d9f71554d&amp;color=0,173,163&amp;vtp=1&amp;bt=1&amp;bbb=1"/>
          <p:cNvSpPr/>
          <p:nvPr/>
        </p:nvSpPr>
        <p:spPr>
          <a:xfrm>
            <a:off x="612648" y="466344"/>
            <a:ext cx="10963656" cy="5527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赞古朴和乐风俗美</a:t>
            </a:r>
            <a:endParaRPr lang="en-US" altLang="zh-CN" sz="3000" dirty="0"/>
          </a:p>
        </p:txBody>
      </p:sp>
      <p:sp>
        <p:nvSpPr>
          <p:cNvPr id="3" name="QB_6_BD.53_1#6a98a9e67?pid=c24a1bbd1&amp;color=0,0,0&amp;vtp=1&amp;bbb=1&amp;hb=1"/>
          <p:cNvSpPr/>
          <p:nvPr/>
        </p:nvSpPr>
        <p:spPr>
          <a:xfrm>
            <a:off x="612648" y="1091692"/>
            <a:ext cx="10963656" cy="51796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沈从文在描写龙船竞赛时运用了多种艺术手法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，请结合文本简要分析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桨手每人持一支短桨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随了鼓声缓促为节拍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把船向前划去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头的坐在船头上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头上缠裹着红布包头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手上拿两支小令旗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左右挥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指挥船只的进退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擂鼓打锣的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多坐在船只的中部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船一划动便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即刻蓬蓬铛铛把锣鼓很单纯的敲打起来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为划桨水手调理下桨节拍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一船快慢既不得不靠鼓声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故每当两船竞赛到剧烈时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鼓声如雷鸣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加上两岸人呐喊助威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便使人想起小说故事上梁红玉老鹳河时水战擂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鼓种种情形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1_2#6a98a9e67?pid=c24a1bbd1&amp;color=0,0,0&amp;vtp=1&amp;bt=1&amp;bbb=1&amp;hb=1&amp;hltap=1"/>
          <p:cNvSpPr/>
          <p:nvPr/>
        </p:nvSpPr>
        <p:spPr>
          <a:xfrm>
            <a:off x="612648" y="4934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70_1#6a98a9e67?pid=c24a1bbd1&amp;color=0,0,0&amp;vtp=1&amp;bt=1&amp;bbb=1&amp;hb=1&amp;hla=1"/>
          <p:cNvSpPr/>
          <p:nvPr/>
        </p:nvSpPr>
        <p:spPr>
          <a:xfrm>
            <a:off x="612648" y="46800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视听结合：视觉描写——红布包头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、小令旗挥动具有鲜明色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彩与动态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；听觉描写——“蓬蓬铛铛”的锣鼓声、“如雷鸣”的鼓声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造如临其境的现场感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，渲染竞赛的紧张氛围。②点面结合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：先细致刻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画桨手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、带头的、锣鼓手等个体角色的分工与动作，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再以两船竞赛、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两岸呐喊展现整体场景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，既突出细节真实感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，又营造出宏大热烈的氛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。③巧用典故：引用梁红玉水战擂鼓的典故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，将现实竞赛与历史场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景勾连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，赋予民俗活动深厚的历史文化内涵。（每点2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0_1#10b7f1258?pid=c24a1bbd1&amp;color=0,0,0&amp;vtp=1&amp;bt=1&amp;bbb=1&amp;hb=1&amp;hltap=1"/>
          <p:cNvSpPr/>
          <p:nvPr/>
        </p:nvSpPr>
        <p:spPr>
          <a:xfrm>
            <a:off x="612648" y="468000"/>
            <a:ext cx="10963656" cy="56384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《边城》（节选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）中对端午节习俗的描写展现了湘西地区独特的地域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。请从民俗活动、社会关系、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文化传承三个角度分析其描写特点。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71_1#10b7f1258?pid=c24a1bbd1&amp;color=0,0,0&amp;vtp=1&amp;bt=1&amp;bbb=1&amp;hb=1&amp;hla=1"/>
          <p:cNvSpPr/>
          <p:nvPr/>
        </p:nvSpPr>
        <p:spPr>
          <a:xfrm>
            <a:off x="612648" y="1991492"/>
            <a:ext cx="10963656" cy="41128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民俗活动的生动性：详细描绘了从准备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（“数天以前就早有了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准备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”）到竞赛（“鼓声如雷鸣”）再到娱乐（“捉鸭子”）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的完整流程，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同时对龙船长狭高翘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、朱红绘线的形制描写，体现民俗的仪式感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读者如临其境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，感受节日的热闹氛围。②社会关系的和谐性：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军官、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税官同赏竞赛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，军人放鞭炮庆胜利；妇女小孩穿新衣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，全家倒锁门出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，展现边城社会各阶层融洽相处的风貌。③文化传承的延续性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五十年未变的坚守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，住临河吊脚楼的人想起远人的个人情怀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，既表现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民俗的生命力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，又体现文化的情感深度。（每点2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1f1e6dc4?pid=d9f71554d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探纯朴真挚人情美</a:t>
            </a:r>
            <a:endParaRPr lang="en-US" altLang="zh-CN" sz="3000" dirty="0"/>
          </a:p>
        </p:txBody>
      </p:sp>
      <p:sp>
        <p:nvSpPr>
          <p:cNvPr id="3" name="QB_6_BD.55_1#69ff01976?pid=e1f1e6dc4&amp;color=0,0,0&amp;vtp=1&amp;bbb=1&amp;hb=1"/>
          <p:cNvSpPr/>
          <p:nvPr/>
        </p:nvSpPr>
        <p:spPr>
          <a:xfrm>
            <a:off x="612648" y="112572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小说中成功运用动作描写展现了翠翠的性格特点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，请结合相关内容简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要概括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，完成表格。（3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QB_6_BD.55_2#69ff01976?colgroup=17,12&amp;pid=e1f1e6dc4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497453"/>
        </p:xfrm>
        <a:graphic>
          <a:graphicData uri="http://schemas.openxmlformats.org/drawingml/2006/table">
            <a:tbl>
              <a:tblPr/>
              <a:tblGrid>
                <a:gridCol w="6382512"/>
                <a:gridCol w="4562856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动作描写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性格特点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翠翠正坐在门外大石上用棕叶编蚱蜢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蜈蚣玩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090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翠翠不知道是怎么回事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当真便同黄狗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去拦着那第一个下船人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翠翠明白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了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更紧拉着卖纸人衣服不放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为了想早早地看到那迎婚送亲的喜轿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翠翠还爬到屋后塔下去眺望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56_1#69ff01976.blank?pid=e1f1e6dc4&amp;color=0,0,0&amp;vpa=30&amp;vtp=1&amp;bbb=1"/>
          <p:cNvSpPr/>
          <p:nvPr/>
        </p:nvSpPr>
        <p:spPr>
          <a:xfrm>
            <a:off x="7115579" y="1575436"/>
            <a:ext cx="38306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心灵手巧、充满童趣。</a:t>
            </a:r>
            <a:endParaRPr lang="en-US" altLang="zh-CN" sz="2800" dirty="0"/>
          </a:p>
        </p:txBody>
      </p:sp>
      <p:sp>
        <p:nvSpPr>
          <p:cNvPr id="4" name="QB_6_AN.57_1#69ff01976.blank?pid=e1f1e6dc4&amp;color=0,0,0&amp;vpa=31&amp;vtp=1&amp;bbb=1"/>
          <p:cNvSpPr/>
          <p:nvPr/>
        </p:nvSpPr>
        <p:spPr>
          <a:xfrm>
            <a:off x="7115579" y="2978977"/>
            <a:ext cx="38306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执拗单纯、古道热肠。</a:t>
            </a:r>
            <a:endParaRPr lang="en-US" altLang="zh-CN" sz="2800" dirty="0"/>
          </a:p>
        </p:txBody>
      </p:sp>
      <p:sp>
        <p:nvSpPr>
          <p:cNvPr id="5" name="QB_6_AN.58_1#69ff01976.blank?pid=e1f1e6dc4&amp;color=0,0,0&amp;vpa=32&amp;vtp=1&amp;bbb=1&amp;hb=1"/>
          <p:cNvSpPr/>
          <p:nvPr/>
        </p:nvSpPr>
        <p:spPr>
          <a:xfrm>
            <a:off x="7067159" y="3843783"/>
            <a:ext cx="4435856" cy="10457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对爱情与美好事物懵懂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憧憬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。（每处1分）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a1af07f68?lid=a1af07f68&amp;cid=a1af07f68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a1af07f68?lid=a1af07f68&amp;cid=a1af07f68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a1af07f68?lid=d9f71554d&amp;cid=d9f71554d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a1af07f68?lid=d9f71554d&amp;cid=d9f71554d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a1af07f68?lid=372dadb55&amp;cid=372dadb55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a1af07f68?lid=372dadb55&amp;cid=372dadb55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9_1#3ae5265c3?pid=e1f1e6dc4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请结合以下关于傩送的语言和行为描写，概括傩送的性格特点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，完成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29" name="QB_6_BD.59_2#3ae5265c3?colgroup=16,12&amp;pid=e1f1e6dc4&amp;color=0,0,0&amp;vtp=1&amp;bbb=1&amp;hb=1"/>
          <p:cNvGraphicFramePr>
            <a:graphicFrameLocks noGrp="1"/>
          </p:cNvGraphicFramePr>
          <p:nvPr/>
        </p:nvGraphicFramePr>
        <p:xfrm>
          <a:off x="612648" y="1798325"/>
          <a:ext cx="10954512" cy="3942081"/>
        </p:xfrm>
        <a:graphic>
          <a:graphicData uri="http://schemas.openxmlformats.org/drawingml/2006/table">
            <a:tbl>
              <a:tblPr/>
              <a:tblGrid>
                <a:gridCol w="6153912"/>
                <a:gridCol w="4800600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语言和行为描写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性格特点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85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语言描写：“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回头水里大鱼来咬了你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可不要叫喊救命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85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语言描写：“到我家里去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等爷爷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来找你好不好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行为描写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：主动派伙计打着火把送翠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翠回家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AN.60_1#3ae5265c3.blank?pid=e1f1e6dc4&amp;color=0,0,0&amp;vpa=33&amp;vtp=1&amp;bbb=1"/>
          <p:cNvSpPr/>
          <p:nvPr/>
        </p:nvSpPr>
        <p:spPr>
          <a:xfrm>
            <a:off x="7382279" y="2635858"/>
            <a:ext cx="38306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幽默风趣、爽朗率真。</a:t>
            </a:r>
            <a:endParaRPr lang="en-US" altLang="zh-CN" sz="2800" dirty="0"/>
          </a:p>
        </p:txBody>
      </p:sp>
      <p:sp>
        <p:nvSpPr>
          <p:cNvPr id="5" name="QB_6_AN.61_1#3ae5265c3.blank?pid=e1f1e6dc4&amp;color=0,0,0&amp;vpa=34&amp;vtp=1&amp;bbb=1"/>
          <p:cNvSpPr/>
          <p:nvPr/>
        </p:nvSpPr>
        <p:spPr>
          <a:xfrm>
            <a:off x="7382279" y="3761714"/>
            <a:ext cx="38306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真诚体贴、热心善良。</a:t>
            </a:r>
            <a:endParaRPr lang="en-US" altLang="zh-CN" sz="2800" dirty="0"/>
          </a:p>
        </p:txBody>
      </p:sp>
      <p:sp>
        <p:nvSpPr>
          <p:cNvPr id="6" name="QB_6_AN.62_1#3ae5265c3.blank?pid=e1f1e6dc4&amp;color=0,0,0&amp;vpa=35&amp;vtp=1&amp;bbb=1&amp;hb=1"/>
          <p:cNvSpPr/>
          <p:nvPr/>
        </p:nvSpPr>
        <p:spPr>
          <a:xfrm>
            <a:off x="6838559" y="4620393"/>
            <a:ext cx="4673600" cy="10457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细致负责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成熟可靠。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每处1分）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0_1#e969089ec?pid=e1f1e6dc4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小说通过哪些具体情节展现茶峒百姓的纯朴人情？请简要分析。（6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71_1#e969089ec?pid=e1f1e6dc4&amp;color=0,0,0&amp;vtp=1&amp;bt=1&amp;bbb=1&amp;hb=1&amp;hla=1"/>
          <p:cNvSpPr/>
          <p:nvPr/>
        </p:nvSpPr>
        <p:spPr>
          <a:xfrm>
            <a:off x="612648" y="109538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端午节的全民同乐：龙船竞赛时军民共同呐喊助威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，赛后长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官放鸭子与百姓同嬉戏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，打破阶层隔阂，展现官民平等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、其乐融融的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淳朴民风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。②渡船人的重义轻利：老船夫坚持不收过渡钱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，甚至追着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退还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，最终只留一枚铜子且回赠烟叶，凸显茶峒人轻钱财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、重情义的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价值观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。③民众间的互助关怀：顺顺得知翠翠家贫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，主动赠送肥鸭和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粽子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，傩送派伙计打火把送翠翠回家，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体现相助的乡土民情。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0_1#960dd1994?pid=e1f1e6dc4&amp;color=0,0,0&amp;vtp=1&amp;bt=1&amp;bbb=1&amp;hb=1&amp;hltap=1"/>
          <p:cNvSpPr/>
          <p:nvPr/>
        </p:nvSpPr>
        <p:spPr>
          <a:xfrm>
            <a:off x="612648" y="468000"/>
            <a:ext cx="10963656" cy="56067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祖父与翠翠的祖孙情在小说中有哪些具体体现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？请结合文中的细节简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71_1#960dd1994?pid=e1f1e6dc4&amp;color=0,0,0&amp;vtp=1&amp;bt=1&amp;bbb=1&amp;hb=1&amp;hla=1"/>
          <p:cNvSpPr/>
          <p:nvPr/>
        </p:nvSpPr>
        <p:spPr>
          <a:xfrm>
            <a:off x="612648" y="1718442"/>
            <a:ext cx="10963656" cy="428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细致入微的关怀：祖父请人代守渡船带翠翠看龙船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，反复确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认其是否害怕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，翠翠未归祖父心情焦急，醉酒仍念翠翠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，尽显其对翠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翠的牵挂与守护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。②默契的情感交流：祖父唱歌缓解翠翠的不快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翠借问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“你的船是不是正在下青浪滩呢？”含蓄表达对傩送的关注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孙言行默契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，满是温情理解。③含蓄的未来期许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：祖父试探提及大老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婚事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，隐含对翠翠幸福的考量；翠翠对祖父“人老了应当歇憩”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的关心，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亦流露出对祖父辛劳的疼惜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28aba9e3?pid=d9f71554d&amp;color=0,173,163&amp;vtp=1&amp;bt=1&amp;bbb=1"/>
          <p:cNvSpPr/>
          <p:nvPr/>
        </p:nvSpPr>
        <p:spPr>
          <a:xfrm>
            <a:off x="612648" y="466344"/>
            <a:ext cx="10963656" cy="5527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探究“世外桃源”式的乡村社会</a:t>
            </a:r>
            <a:endParaRPr lang="en-US" altLang="zh-CN" sz="3000" dirty="0"/>
          </a:p>
        </p:txBody>
      </p:sp>
      <p:sp>
        <p:nvSpPr>
          <p:cNvPr id="3" name="QB_6_BD.70_1#d466425d5?pid=b28aba9e3&amp;color=0,0,0&amp;vtp=1&amp;bbb=1&amp;hb=1&amp;hltap=1"/>
          <p:cNvSpPr/>
          <p:nvPr/>
        </p:nvSpPr>
        <p:spPr>
          <a:xfrm>
            <a:off x="612648" y="1091692"/>
            <a:ext cx="10963656" cy="51527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结合写作背景和沈从文个人经历，分析沈从文塑造此种“世外桃源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乡村社会的原因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71_1#d466425d5?pid=b28aba9e3&amp;color=0,0,0&amp;vtp=1&amp;bbb=1&amp;hb=1&amp;hla=1"/>
          <p:cNvSpPr/>
          <p:nvPr/>
        </p:nvSpPr>
        <p:spPr>
          <a:xfrm>
            <a:off x="612648" y="2222627"/>
            <a:ext cx="10963656" cy="40112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20世纪30年代，社会动荡，城市文明快速发展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，却也滋生出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功利化等诸多问题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。同时，在现代文明的冲击下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，乡村质朴的生活方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式和人际关系面临危机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。在这种社会背景下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，沈从文渴望构建一个理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想世界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，以对抗城市文明的弊病。②沈从文来自湘西，自称“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乡下人”。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他亲身经历过湘西人民质朴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、纯真的生活。同时，他身处都市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，无法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认同都市的功利价值观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。于是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，他用文学创作构建起一个理想的乡土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，以此来寄托自己的情感和精神追求。（每点2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0_1#c0c8a01e9?pid=b28aba9e3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请结合选文，探究沈从文心目中理想社会的特点。（6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71_1#c0c8a01e9?pid=b28aba9e3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追求自然人性：借老船夫拒财等情节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，以乡村重义轻利对抗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都市功利化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。②向往平等和谐：军民共赏龙船竞赛等场景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，体现对无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阶级分化社会的追求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。③眷恋传统文明：描绘端午赛龙船等民俗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现对未异化的乡土文化与生存方式的眷恋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72dadb55.fixed?pid=4923dd9ad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4#372dadb55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0_1#177b918d7?pid=372dadb55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在《阿Q正传》（节选）与《边城》（节选）中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，未庄和茶峒镇作为故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事核心场景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，其社会风貌有着鲜明差异。请从经济、文化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、人际关系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三个维度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，深入剖析两者的不同之处。（6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1_1#177b918d7?pid=372dadb55&amp;color=0,0,0&amp;vtp=1&amp;bt=1&amp;bbb=1&amp;hb=1&amp;hla=1"/>
          <p:cNvSpPr/>
          <p:nvPr/>
        </p:nvSpPr>
        <p:spPr>
          <a:xfrm>
            <a:off x="612648" y="2378080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未庄：经济上以传统农业为主，封建剥削严重，阿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Q等底层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民众生活困苦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；文化上深受封建礼教和旧思想禁锢，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民众愚昧麻木，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等级观念森严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，如赵太爷等有权势者肆意欺压阿Q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；人际关系冷漠压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，人们热衷于围观、嘲笑弱者，缺乏真诚情感与互助精神。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②茶峒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：经济上以水路运输、渔业及简单商业为主，生活节奏舒缓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，经济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1_1#177b918d7?pid=372dadb55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0_1#177b918d7?pid=372dadb55&amp;color=0,0,0&amp;vtp=1&amp;bt=1&amp;bbb=1&amp;hb=1&amp;hla=1"/>
          <p:cNvSpPr/>
          <p:nvPr/>
        </p:nvSpPr>
        <p:spPr>
          <a:xfrm>
            <a:off x="612648" y="44260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关系相对和谐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；文化上保留着淳朴的民俗传统，如端午节赛龙船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鸭子等活动充满活力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；人际关系温暖友善，邻里间互帮互助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，官民同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，无明显等级差别，人际关系简单而充满温情。（每点3分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，每个角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度各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19726d8a?pid=372dadb55&amp;color=0,173,163&amp;vtp=1&amp;bt=1&amp;bbb=1"/>
          <p:cNvSpPr/>
          <p:nvPr/>
        </p:nvSpPr>
        <p:spPr>
          <a:xfrm>
            <a:off x="612648" y="466344"/>
            <a:ext cx="10963656" cy="487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6_BD#b0fd74a4a?pid=719726d8a&amp;color=0,0,0&amp;vtp=1&amp;bbb=1"/>
          <p:cNvSpPr/>
          <p:nvPr/>
        </p:nvSpPr>
        <p:spPr>
          <a:xfrm>
            <a:off x="612648" y="963549"/>
            <a:ext cx="10963656" cy="51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7_BD#6b8fc8df2?pid=b0fd74a4a&amp;color=0,0,0&amp;vtp=1&amp;bbb=1&amp;hb=1"/>
          <p:cNvSpPr/>
          <p:nvPr/>
        </p:nvSpPr>
        <p:spPr>
          <a:xfrm>
            <a:off x="612648" y="1544193"/>
            <a:ext cx="10963656" cy="46170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辫子上的文明镜像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：从精神突围到文化觉醒的百年沉思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的辫子是近代中国精神困境的缩影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被赵太爷掌掴后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儿子打老子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自我麻痹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折射出面对现代文明冲击时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部分国人既无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法正视缺陷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又缺乏文化自信的集体心理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这根辫子见证了一个民族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从自我麻痹到觉醒自强的蜕变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从依赖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精神胜利法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逃避现实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在文明碰撞中重建理性认知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最终走向真正的文化自信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这警示我们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自信源于对自身的清醒认知与主动革新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而非病态的自我安慰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2800" dirty="0"/>
          </a:p>
          <a:p>
            <a:pPr latinLnBrk="1">
              <a:lnSpc>
                <a:spcPts val="3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反思与自信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理性认知推动进步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文学意象的现实意义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6b8fc8df2?pid=b0fd74a4a&amp;color=0,0,0&amp;mp=1&amp;vtp=1&amp;bt=1&amp;bbb=1&amp;hb=1"/>
          <p:cNvSpPr/>
          <p:nvPr/>
        </p:nvSpPr>
        <p:spPr>
          <a:xfrm>
            <a:off x="612648" y="468000"/>
            <a:ext cx="10963656" cy="56584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文明的觉醒之路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总伴随着对自我的深刻反思与勇敢革新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u="dotted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u="dotted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u="dotted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那根摇摆不定的辫子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恰似近代中国在东西方文明碰撞下的迷茫写照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0" i="0" u="dotted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精神胜利法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自我麻痹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实则是文化自信缺失的缩影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回望历史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敦煌莫高窟藏经洞文物被掠夺时的麻木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圆明园大火时的无力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都曾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是民族精神困境的注脚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但觉醒的星火从未熄灭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詹天佑设计出</a:t>
            </a:r>
            <a:r>
              <a:rPr lang="en-US" altLang="zh-CN" sz="2800" b="0" i="0" u="dotted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u="dotted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字形铁路打破外国技术垄断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钱学森冲破重重阻碍归国投身建设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们以实干与智慧重塑民族脊梁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故宫文创让千年文明焕发新生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天问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探火彰显科技自信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这些都印证着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唯有清醒认识自我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主动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拥抱变革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才能真正铸就文化自信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在时代浪潮中走出属于自己的精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神突围之路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1af07f68.fixed?pid=4923dd9ad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a1af07f68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64ccd325?pid=719726d8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p:sp>
        <p:nvSpPr>
          <p:cNvPr id="3" name="P_7_BD#ef5fda86e?pid=064ccd325&amp;color=0,0,0&amp;vtp=1&amp;bbb=1&amp;hb=1"/>
          <p:cNvSpPr/>
          <p:nvPr/>
        </p:nvSpPr>
        <p:spPr>
          <a:xfrm>
            <a:off x="612648" y="1135253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药（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节选）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迅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秋天的后半夜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月亮下去了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太阳还没有出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只剩下一片乌蓝的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除了夜游的东西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什么都睡着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华老栓忽然坐起身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擦着火柴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点上遍身油腻的灯盏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茶馆的两间屋子里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便弥满了青白的光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小栓的爹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你就去么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是一个老女人的声音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里边的小屋子里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也发出一阵咳嗽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老栓一面听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一面应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一面扣上衣服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伸手过去说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华大妈在枕头底下掏了半天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掏出一包洋钱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交给老栓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抖抖的装入衣袋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又在外面按了两下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便点上灯笼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吹熄灯盏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走向里屋子去了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老栓听得儿子不再说话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料他安心睡了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便出了门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走到街上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街上黑沉沉的一无所有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只有一条灰白的路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看得分明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灯光照着他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的两脚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一前一后的走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天气比屋子里冷得多了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老栓倒觉爽快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8000"/>
            <a:ext cx="10963656" cy="44424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佛一旦变了少年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得了神通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有给人生命的本领似的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跨步格外高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老栓正在专心走路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忽然吃了一惊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远远里看见一条丁字街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明白白横着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他便退了几步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寻到一家关着门的铺子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蹩进檐下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门立住了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倒高兴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#1.1.8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7999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老栓又吃一惊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睁眼看时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几个人从他面前过去了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一个还回头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样子不甚分明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但很像久饿的人见了食物一般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眼里闪出一种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攫取的光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老栓看看灯笼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已经熄了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按一按衣袋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硬硬的还在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起头两面一望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只见许多古怪的人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三三两两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鬼似的在那里徘徊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没有多久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又见几个兵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在那边走动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衣服前后的一个大白圆圈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远地里也看得清楚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走过面前的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并且看出号衣上暗红色的镶边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一阵脚步声响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一眨眼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已经拥过了一大簇人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那三三两两的人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也忽然合作一堆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潮一般向前赶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将到丁字街口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便突然立住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簇成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一个半圆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老栓也向那边看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却只见一堆人的后背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颈项都伸得很长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被无形的手捏住了的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向上提着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一手交钱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一手交货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一个浑身黑色的人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站在老栓面前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眼光正像两把刀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刺得老栓缩小了一半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那人一只大手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向他摊着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一只手却撮着一个鲜红的馒头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那红的还是一点一点的往下滴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老栓慌忙摸出洋钱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抖抖的想交给他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却又不敢去接他的东西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那人便焦急起来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嚷道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怕什么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怎的不拿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老栓还踌躇着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人便抢过灯笼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一把扯下纸罩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裹了馒头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塞与老栓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一手抓过洋钱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捏一捏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转身去了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嘴里哼着说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这老东西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老栓走到家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店面早经收拾干净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只有小栓坐在里排的桌前吃饭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大粒的汗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从额上滚下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两块肩胛骨高高凸出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他的女人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从灶下急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急走出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得了么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两个人一齐走进灶下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商量了一会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华大妈便出去了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不多时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拿着一片老荷叶回来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摊在桌上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老栓也打开灯笼罩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用荷叶重新包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了那红的馒头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8000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你坐着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不要到这里来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一面整顿了灶火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老栓便把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一个碧绿的包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一个红红白白的破灯笼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一同塞在灶里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一阵红黑的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火焰过去时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店屋里散满了一种奇怪的香味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小栓进来罢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华大妈叫小栓进了里面的屋子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中间放好一条凳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小栓坐了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他的母亲端过一碟乌黑的圆东西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轻轻说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吃下去罢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，——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病便好了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小栓撮起这黑东西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看了一会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似乎拿着自己的性命一般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心里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说不出的奇怪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十分小心的拗开了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焦皮里面窜出一道白气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白气散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是两半个白面的馒头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不多工夫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已经全在肚里了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却全忘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了什么味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面前只剩下一张空盘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他的旁边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一面立着他的父亲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面立着他的母亲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两人的眼光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都仿佛要在他身里注进什么又要取出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便禁不住心跳起来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按着胸膛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又是一阵咳嗽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店里坐着许多人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老栓也忙了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提着大铜壶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一趟一趟的给客人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两个眼眶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都围着一圈黑线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你有些不舒服么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你生病么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一个花白胡子的人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8000"/>
            <a:ext cx="10963656" cy="57378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突然闯进了一个满脸横肉的人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披一件玄色布衫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散着纽扣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很宽的玄色腰带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胡乱捆在腰间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刚进门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便对老栓嚷道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吃了么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好了么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就是运气了你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你运气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要不是我信息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老栓一手提了茶壶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一手恭恭敬敬的垂着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笑嘻嘻的听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满座的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也都恭恭敬敬的听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这是包好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这是与众不同的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趁热的拿来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趁热吃下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横肉的人只是嚷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#1.1.28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真的呢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要没有康大叔照顾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怎么会这样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华大妈也很感激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的谢他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这样的趁热吃下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这样的人血馒头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什么痨病都包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花白胡子低声下气的问道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康大叔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听说今天结果的一个犯人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便是夏家的孩子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那是谁的孩子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究竟是什么事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不就是夏四奶奶的儿子么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那个小家伙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这小东西不要命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不要就是了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关在牢里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还要劝牢头造反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这大清的天下是我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99ccb0a3?pid=a1af07f68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sp>
        <p:nvSpPr>
          <p:cNvPr id="4" name="P_6_BD#b8380bc84?htil=1&amp;pid=499ccb0a3&amp;color=0,0,0&amp;vtp=1&amp;bbb=1&amp;hb=1&amp;hs=1"/>
          <p:cNvSpPr/>
          <p:nvPr/>
        </p:nvSpPr>
        <p:spPr>
          <a:xfrm>
            <a:off x="612648" y="1135253"/>
            <a:ext cx="8055864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沈从文（1902—1988），原名沈岳焕，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字崇文，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湖南凤凰人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，作家。1923年到北京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，随后开始文学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，抗战时期到昆明西南联合大学任教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。中华人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民共和国成立后，沈从文主要从事对中国古代服饰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的研究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成绩卓著。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沈从文是京派作家的代表人物之一，也是中国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乡土文学的杰出代表之一。他的大部分小说以湘西</a:t>
            </a:r>
            <a:endParaRPr lang="en-US" altLang="zh-CN" sz="2800" dirty="0"/>
          </a:p>
        </p:txBody>
      </p:sp>
      <p:pic>
        <p:nvPicPr>
          <p:cNvPr id="508" name="IM 508"/>
          <p:cNvPicPr/>
          <p:nvPr/>
        </p:nvPicPr>
        <p:blipFill>
          <a:blip r:embed="rId1"/>
          <a:stretch>
            <a:fillRect/>
          </a:stretch>
        </p:blipFill>
        <p:spPr>
          <a:xfrm>
            <a:off x="8668385" y="1135380"/>
            <a:ext cx="2894330" cy="3716655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们大家的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红眼睛原知道他家里只有一个老娘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可是没有料到他竟会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榨不出一点油水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气破肚皮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便给他两个嘴巴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西关外靠着城根的地面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本是一块官地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中间歪歪斜斜一条细路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是贪走便道的人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用鞋底造成的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但却成了自然的界限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路的左边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都埋着死刑和瘐毙的人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右边是穷人的丛冢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这一年的清明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分外寒冷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天明未久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华大妈已在右边的一坐新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坟前面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排出四碟菜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一碗饭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哭了一场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化过纸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呆呆的坐在地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小路上又来了一个女人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也是半白头发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褴褛的衣裙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提一个破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旧的朱漆圆篮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外挂一串纸锭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三步一歇的走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走到左边的一座坟前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放下了篮子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那坟与小栓的坟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一字儿排着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中间只隔一条小路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老女人徘徊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观望了一回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忽然手脚有些发抖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跄跄踉踉退下几步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瞪着眼只是发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华大妈见这样子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生怕他伤心到快要发狂了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便忍不住立起身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跨过小路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低声对他说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你这位老奶奶不要伤心了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我们还是回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那人点一点头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眼睛仍然向上瞪着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也低声吃吃的说道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看这是什么呢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华大妈跟了他指头看去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分明有一圈红白的花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围着那尖圆的坟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顶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老女人大声说道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bb=1&amp;hb=1"/>
          <p:cNvSpPr/>
          <p:nvPr/>
        </p:nvSpPr>
        <p:spPr>
          <a:xfrm>
            <a:off x="612648" y="468000"/>
            <a:ext cx="10963656" cy="50901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瑜儿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他们都冤枉了你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你如果听到我的话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便教这乌鸦飞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上你的坟顶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给我看罢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微风早经停息了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枯草支支直立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有如铜丝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一丝发抖的声音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在空气中愈颤愈细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细到没有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周围便都是死一般静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两人站在枯草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丛里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仰面看那乌鸦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那乌鸦也在笔直的树枝间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缩着头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铁铸一般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许多的工夫过去了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忽听得背后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哑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的一声大叫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那乌鸦张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开两翅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一挫身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直向着远处的天空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箭也似的飞去了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#1.1.42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这篇小说结构精巧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，明暗线索交织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。明线是华老栓为给儿子治痨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，买人血馒头这味“药”。从买“药”到给小栓服“药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”，展现底层人民的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。暗线则是革命者夏瑜为推翻封建统治就义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，借旁人之口侧面呈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。“人血馒头”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巧妙将两个故事串联。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药》反映了辛亥革命前后至“五四”初期的社会现实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。一方面歌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颂夏瑜这类民主革命烈士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，他们有崇高理想与顽强斗志，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不惧生死。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另一方面无情揭露封建统治的罪恶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。像冷酷无情的康大叔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，在狱中压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ef5fda86e?pid=064ccd325&amp;color=0,0,0&amp;vtp=1&amp;bt=1&amp;bbb=1&amp;hb=1"/>
          <p:cNvSpPr/>
          <p:nvPr/>
        </p:nvSpPr>
        <p:spPr>
          <a:xfrm>
            <a:off x="612648" y="468000"/>
            <a:ext cx="10963656" cy="37898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榨犯人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、殴打劝牢头造反的夏瑜的红眼睛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，这些人集中体现出封建统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治阶级的反动本质。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，小说凸显群众的愚昧麻木。华老栓勤劳善良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，却深信人血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馒头能治病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，是未觉醒劳动群众的典型。鲁迅借《药》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揭示社会弊病，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促人思考社会变革与思想启蒙，展现了其对社会问题的深刻洞察与对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国民命运的深切关怀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f0c8602c6?pid=719726d8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7_BD.68_1#532978005?pid=f0c8602c6&amp;color=0,0,0&amp;vtp=1&amp;bbb=1&amp;hb=1"/>
          <p:cNvSpPr/>
          <p:nvPr/>
        </p:nvSpPr>
        <p:spPr>
          <a:xfrm>
            <a:off x="612648" y="113525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现当代文学是近百年中国社会的一面镜子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，折射出社会变革发展的曲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折历程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，在表现民族心理和时代精神方面有着独特的贡献。请以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“反思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与自信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”“理性认知推动进步”为主题，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运用比喻或对比手法写一段文字，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个字左右。（10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71_2#532978005?pid=f0c8602c6&amp;color=0,0,0&amp;vtp=1&amp;bt=1&amp;bbb=1&amp;hb=1&amp;hltap=1"/>
          <p:cNvSpPr/>
          <p:nvPr/>
        </p:nvSpPr>
        <p:spPr>
          <a:xfrm>
            <a:off x="612648" y="4934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70_1#532978005?pid=f0c8602c6&amp;color=0,0,0&amp;vtp=1&amp;bt=1&amp;bbb=1&amp;hb=1&amp;hla=1"/>
          <p:cNvSpPr/>
          <p:nvPr/>
        </p:nvSpPr>
        <p:spPr>
          <a:xfrm>
            <a:off x="612648" y="46800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示例）现当代文学如同一面棱镜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，折射出中国近百年社会变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革的斑斓光谱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。它既以犀利笔触深刻反思历史伤痕，像《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狂人日记》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揭露时代疮疤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，让民族在阵痛中觉醒；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又以激昂文字奏响自信强音，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《平凡的世界》展现奋斗者的坚忍，点燃希望之火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。理性反思与自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信表达的交织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，推动着我们以清醒认知直面过去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，以坚定信念迈向未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，在时代浪潮中不断书写进步篇章。（紧扣主题3分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，运用比喻或对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3分，语言流畅2分，字数符合要求2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8380bc84?htil=1&amp;pid=499ccb0a3&amp;color=0,0,0&amp;vtp=1&amp;bbb=1&amp;hb=1&amp;hs=1"/>
          <p:cNvSpPr/>
          <p:nvPr/>
        </p:nvSpPr>
        <p:spPr>
          <a:xfrm>
            <a:off x="611994" y="468000"/>
            <a:ext cx="10968012" cy="31421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生活为题材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，描绘湘西特有的风土人情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，充溢着浓郁的乡土气息和返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璞归真的牧歌情调，富于诗情画意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。他醉心于人性之美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，追求小说的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诗意效果，作品语言格调古朴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、单纯又厚实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，具有浓郁的地方色彩。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：小说《边城》《长河》《三三》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等，散文集《湘行散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》等，学术著作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《中国古代服饰研究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》《唐宋铜镜》等。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41376764?pid=a1af07f68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7f622ba0c?pid=f41376764&amp;color=0,0,0&amp;vtp=1&amp;bbb=1&amp;hb=1"/>
          <p:cNvSpPr/>
          <p:nvPr/>
        </p:nvSpPr>
        <p:spPr>
          <a:xfrm>
            <a:off x="612648" y="1135253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年代，社会动荡不安，但总体上稍显和平。当时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国有良知的文人都在思考着人性的本质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。沈从文受到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“五四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新文学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的触动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，用现代的眼光重新审视故土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。他带着对湘西原始的人性和社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会现代化发展趋势的思考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，创作了《边城》，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希望通过对湘西的描写，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给都市文明中迷茫的人们指一条明路，同时也隐含着对现实生活中古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老美德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、价值观失落的痛心，以及对现代文明物欲泛滥的批判。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7d28e346?pid=a1af07f68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6_BD#7e0b28b09?pid=c7d28e346&amp;color=0,0,0&amp;vtp=1&amp;bbb=1&amp;hb=1"/>
          <p:cNvSpPr/>
          <p:nvPr/>
        </p:nvSpPr>
        <p:spPr>
          <a:xfrm>
            <a:off x="612648" y="1144778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《边城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》故事简介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撑船老人年逾七十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，仍很健壮；孙女翠翠十五岁，情窦初开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们热情助人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、淳朴善良。两年前，在端午节赛龙舟的盛会上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，翠翠邂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逅了当地船总的二儿子傩送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，从此种下情苗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。傩送的哥哥天保也喜欢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美丽清纯的翠翠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，托人向撑船老人求亲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。而地方上的王团总看上了傩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，情愿以碾坊作陪嫁把女儿嫁给傩送。傩送不要碾坊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，想娶翠翠为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，宁愿做个摆渡人。于是兄弟俩相约唱歌求婚，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让翠翠选择。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e0b28b09?pid=c7d28e346&amp;color=0,0,0&amp;vtp=1&amp;bbb=1&amp;hb=1"/>
          <p:cNvSpPr/>
          <p:nvPr/>
        </p:nvSpPr>
        <p:spPr>
          <a:xfrm>
            <a:off x="612648" y="468000"/>
            <a:ext cx="10963656" cy="2519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天保知道翠翠喜欢傩送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，为了成全弟弟，外出闯滩遇意外而死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。傩送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觉得自己对哥哥的死负有责任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，抛下翠翠出走他乡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。撑船老人为翠翠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的婚事操心担忧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，在风雨之夜去世，留下翠翠孤独地守着渡船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，痴心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地等着傩送归来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。“这个人也许永远不回来了，也许‘明天’回来！”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13232</Words>
  <Application>WPS 演示</Application>
  <PresentationFormat>宽屏</PresentationFormat>
  <Paragraphs>658</Paragraphs>
  <Slides>57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57</vt:i4>
      </vt:variant>
    </vt:vector>
  </HeadingPairs>
  <TitlesOfParts>
    <vt:vector size="72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Cambria Math</vt:lpstr>
      <vt:lpstr>Calibri</vt:lpstr>
      <vt:lpstr>等线</vt:lpstr>
      <vt:lpstr>楷体</vt:lpstr>
      <vt:lpstr>Arial Unicode MS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5</cp:revision>
  <dcterms:created xsi:type="dcterms:W3CDTF">2025-07-25T02:56:00Z</dcterms:created>
  <dcterms:modified xsi:type="dcterms:W3CDTF">2025-09-04T03:19:38Z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BFEA4CB1910148BC946A468D895BEBF1_12</vt:lpwstr>
  </property>
  <property fmtid="{D5CDD505-2E9C-101B-9397-08002B2CF9AE}" pid="3" name="KSOProductBuildVer">
    <vt:lpwstr>2052-12.1.0.22529</vt:lpwstr>
  </property>
</Properties>
</file>